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6" r:id="rId5"/>
    <p:sldId id="267" r:id="rId6"/>
    <p:sldId id="268" r:id="rId7"/>
    <p:sldId id="269" r:id="rId8"/>
    <p:sldId id="265" r:id="rId9"/>
    <p:sldId id="264" r:id="rId10"/>
    <p:sldId id="263" r:id="rId11"/>
    <p:sldId id="262" r:id="rId12"/>
    <p:sldId id="261" r:id="rId13"/>
    <p:sldId id="260" r:id="rId14"/>
    <p:sldId id="258"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9" d="100"/>
          <a:sy n="89" d="100"/>
        </p:scale>
        <p:origin x="-1258"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Title 7"/>
          <p:cNvSpPr>
            <a:spLocks noGrp="1"/>
          </p:cNvSpPr>
          <p:nvPr>
            <p:ph type="ctrTitle"/>
          </p:nvPr>
        </p:nvSpPr>
        <p:spPr>
          <a:xfrm>
            <a:off x="464234" y="381001"/>
            <a:ext cx="8229600" cy="2209800"/>
          </a:xfrm>
        </p:spPr>
        <p:txBody>
          <a:bodyPr lIns="45720" rIns="228600" anchor="b">
            <a:normAutofit/>
          </a:bodyPr>
          <a:lstStyle>
            <a:lvl1pPr marL="0" algn="r">
              <a:defRPr sz="4800"/>
            </a:lvl1pPr>
            <a:extLst/>
          </a:lstStyle>
          <a:p>
            <a:r>
              <a:rPr kumimoji="0" lang="en-US" smtClean="0"/>
              <a:t>Click to edit Master title style</a:t>
            </a:r>
            <a:endParaRPr kumimoji="0"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0" name="Date Placeholder 9"/>
          <p:cNvSpPr>
            <a:spLocks noGrp="1"/>
          </p:cNvSpPr>
          <p:nvPr>
            <p:ph type="dt" sz="half" idx="10"/>
          </p:nvPr>
        </p:nvSpPr>
        <p:spPr>
          <a:xfrm>
            <a:off x="5562600" y="6509004"/>
            <a:ext cx="3002280" cy="274320"/>
          </a:xfrm>
        </p:spPr>
        <p:txBody>
          <a:bodyPr vert="horz" rtlCol="0"/>
          <a:lstStyle>
            <a:extLst/>
          </a:lstStyle>
          <a:p>
            <a:pPr algn="l" eaLnBrk="1" latinLnBrk="0" hangingPunct="1"/>
            <a:fld id="{48D92626-37D2-4832-BF7A-BC283494A20D}" type="datetimeFigureOut">
              <a:rPr lang="en-US" smtClean="0"/>
              <a:t>5/19/2022</a:t>
            </a:fld>
            <a:endParaRPr lang="en-US"/>
          </a:p>
        </p:txBody>
      </p:sp>
      <p:sp>
        <p:nvSpPr>
          <p:cNvPr id="11" name="Slide Number Placeholder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dirty="0">
              <a:solidFill>
                <a:schemeClr val="tx2">
                  <a:shade val="90000"/>
                </a:schemeClr>
              </a:solidFill>
            </a:endParaRPr>
          </a:p>
        </p:txBody>
      </p:sp>
      <p:sp>
        <p:nvSpPr>
          <p:cNvPr id="12" name="Footer Placeholder 11"/>
          <p:cNvSpPr>
            <a:spLocks noGrp="1"/>
          </p:cNvSpPr>
          <p:nvPr>
            <p:ph type="ftr" sz="quarter" idx="12"/>
          </p:nvPr>
        </p:nvSpPr>
        <p:spPr>
          <a:xfrm>
            <a:off x="1600200" y="6509004"/>
            <a:ext cx="3907464" cy="274320"/>
          </a:xfrm>
        </p:spPr>
        <p:txBody>
          <a:bodyPr vert="horz" rtlCol="0"/>
          <a:lstStyle>
            <a:extLst/>
          </a:lstStyle>
          <a:p>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8D92626-37D2-4832-BF7A-BC283494A20D}" type="datetimeFigureOut">
              <a:rPr lang="en-US" smtClean="0"/>
              <a:t>5/19/2022</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8D92626-37D2-4832-BF7A-BC283494A20D}" type="datetimeFigureOut">
              <a:rPr lang="en-US" smtClean="0"/>
              <a:t>5/19/2022</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8D92626-37D2-4832-BF7A-BC283494A20D}" type="datetimeFigureOut">
              <a:rPr lang="en-US" smtClean="0"/>
              <a:t>5/19/2022</a:t>
            </a:fld>
            <a:endParaRPr lang="en-US"/>
          </a:p>
        </p:txBody>
      </p:sp>
      <p:sp>
        <p:nvSpPr>
          <p:cNvPr id="5" name="Footer Placeholder 4"/>
          <p:cNvSpPr>
            <a:spLocks noGrp="1"/>
          </p:cNvSpPr>
          <p:nvPr>
            <p:ph type="ftr" sz="quarter" idx="11"/>
          </p:nvPr>
        </p:nvSpPr>
        <p:spPr/>
        <p:txBody>
          <a:bodyPr/>
          <a:lstStyle>
            <a:extLst/>
          </a:lstStyle>
          <a:p>
            <a:endParaRPr kumimoji="0" lang="en-US"/>
          </a:p>
        </p:txBody>
      </p:sp>
      <p:sp>
        <p:nvSpPr>
          <p:cNvPr id="6" name="Slide Number Placeholder 5"/>
          <p:cNvSpPr>
            <a:spLocks noGrp="1"/>
          </p:cNvSpPr>
          <p:nvPr>
            <p:ph type="sldNum" sz="quarter" idx="12"/>
          </p:nvPr>
        </p:nvSpPr>
        <p:spPr/>
        <p:txBody>
          <a:bodyPr/>
          <a:lstStyle>
            <a:extLst/>
          </a:lstStyle>
          <a:p>
            <a:fld id="{8C592886-E571-45D5-8B56-343DC94F8FA6}" type="slidenum">
              <a:rPr kumimoji="0" lang="en-US" smtClean="0"/>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7" name="Rectangle 6"/>
          <p:cNvSpPr/>
          <p:nvPr/>
        </p:nvSpPr>
        <p:spPr>
          <a:xfrm>
            <a:off x="1000128" y="3267456"/>
            <a:ext cx="74066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287713"/>
            <a:ext cx="7772400" cy="1509712"/>
          </a:xfrm>
        </p:spPr>
        <p:txBody>
          <a:bodyPr rIns="128016" anchor="t"/>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8" name="Date Placeholder 7"/>
          <p:cNvSpPr>
            <a:spLocks noGrp="1"/>
          </p:cNvSpPr>
          <p:nvPr>
            <p:ph type="dt" sz="half" idx="10"/>
          </p:nvPr>
        </p:nvSpPr>
        <p:spPr>
          <a:xfrm>
            <a:off x="5562600" y="6513670"/>
            <a:ext cx="3002280" cy="274320"/>
          </a:xfrm>
        </p:spPr>
        <p:txBody>
          <a:bodyPr vert="horz" rtlCol="0"/>
          <a:lstStyle>
            <a:extLst/>
          </a:lstStyle>
          <a:p>
            <a:pPr algn="l" eaLnBrk="1" latinLnBrk="0" hangingPunct="1"/>
            <a:fld id="{48D92626-37D2-4832-BF7A-BC283494A20D}" type="datetimeFigureOut">
              <a:rPr lang="en-US" smtClean="0"/>
              <a:t>5/19/2022</a:t>
            </a:fld>
            <a:endParaRPr lang="en-US"/>
          </a:p>
        </p:txBody>
      </p:sp>
      <p:sp>
        <p:nvSpPr>
          <p:cNvPr id="9" name="Slide Number Placeholder 8"/>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0" name="Footer Placeholder 9"/>
          <p:cNvSpPr>
            <a:spLocks noGrp="1"/>
          </p:cNvSpPr>
          <p:nvPr>
            <p:ph type="ftr" sz="quarter" idx="12"/>
          </p:nvPr>
        </p:nvSpPr>
        <p:spPr>
          <a:xfrm>
            <a:off x="1600200" y="6513670"/>
            <a:ext cx="3907464" cy="27432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8D92626-37D2-4832-BF7A-BC283494A20D}" type="datetimeFigureOut">
              <a:rPr lang="en-US" smtClean="0"/>
              <a:t>5/19/2022</a:t>
            </a:fld>
            <a:endParaRPr lang="en-US"/>
          </a:p>
        </p:txBody>
      </p:sp>
      <p:sp>
        <p:nvSpPr>
          <p:cNvPr id="6" name="Footer Placeholder 5"/>
          <p:cNvSpPr>
            <a:spLocks noGrp="1"/>
          </p:cNvSpPr>
          <p:nvPr>
            <p:ph type="ftr" sz="quarter" idx="11"/>
          </p:nvPr>
        </p:nvSpPr>
        <p:spPr/>
        <p:txBody>
          <a:bodyPr/>
          <a:lstStyle>
            <a:extLst/>
          </a:lstStyle>
          <a:p>
            <a:endParaRPr kumimoji="0" lang="en-US"/>
          </a:p>
        </p:txBody>
      </p:sp>
      <p:sp>
        <p:nvSpPr>
          <p:cNvPr id="7" name="Slide Number Placeholder 6"/>
          <p:cNvSpPr>
            <a:spLocks noGrp="1"/>
          </p:cNvSpPr>
          <p:nvPr>
            <p:ph type="sldNum" sz="quarter" idx="12"/>
          </p:nvPr>
        </p:nvSpPr>
        <p:spPr>
          <a:xfrm>
            <a:off x="8641080" y="6514568"/>
            <a:ext cx="464288" cy="274320"/>
          </a:xfrm>
        </p:spPr>
        <p:txBody>
          <a:bodyPr/>
          <a:lstStyle>
            <a:extLst/>
          </a:lstStyle>
          <a:p>
            <a:fld id="{8C592886-E571-45D5-8B56-343DC94F8FA6}" type="slidenum">
              <a:rPr kumimoji="0" lang="en-US" smtClean="0"/>
              <a:t>‹#›</a:t>
            </a:fld>
            <a:endParaRPr kumimoji="0" lang="en-US"/>
          </a:p>
        </p:txBody>
      </p:sp>
      <p:sp>
        <p:nvSpPr>
          <p:cNvPr id="10" name="Rectangle 9"/>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616744"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11" name="Rectangle 10"/>
          <p:cNvSpPr/>
          <p:nvPr/>
        </p:nvSpPr>
        <p:spPr>
          <a:xfrm>
            <a:off x="4800600" y="216521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eaLnBrk="1" latinLnBrk="0" hangingPunct="1"/>
            <a:endParaRPr kumimoji="0" lang="en-US"/>
          </a:p>
        </p:txBody>
      </p:sp>
      <p:sp>
        <p:nvSpPr>
          <p:cNvPr id="2" name="Title 1"/>
          <p:cNvSpPr>
            <a:spLocks noGrp="1"/>
          </p:cNvSpPr>
          <p:nvPr>
            <p:ph type="title"/>
          </p:nvPr>
        </p:nvSpPr>
        <p:spPr>
          <a:xfrm>
            <a:off x="457200" y="251948"/>
            <a:ext cx="8229600" cy="1143000"/>
          </a:xfrm>
        </p:spPr>
        <p:txBody>
          <a:bodyPr anchor="b"/>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lIns="91440"/>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8D92626-37D2-4832-BF7A-BC283494A20D}" type="datetimeFigureOut">
              <a:rPr lang="en-US" smtClean="0"/>
              <a:t>5/19/2022</a:t>
            </a:fld>
            <a:endParaRPr lang="en-US"/>
          </a:p>
        </p:txBody>
      </p:sp>
      <p:sp>
        <p:nvSpPr>
          <p:cNvPr id="8" name="Footer Placeholder 7"/>
          <p:cNvSpPr>
            <a:spLocks noGrp="1"/>
          </p:cNvSpPr>
          <p:nvPr>
            <p:ph type="ftr" sz="quarter" idx="11"/>
          </p:nvPr>
        </p:nvSpPr>
        <p:spPr/>
        <p:txBody>
          <a:bodyPr/>
          <a:lstStyle>
            <a:extLst/>
          </a:lstStyle>
          <a:p>
            <a:endParaRPr kumimoji="0" lang="en-US"/>
          </a:p>
        </p:txBody>
      </p:sp>
      <p:sp>
        <p:nvSpPr>
          <p:cNvPr id="9" name="Slide Number Placeholder 8"/>
          <p:cNvSpPr>
            <a:spLocks noGrp="1"/>
          </p:cNvSpPr>
          <p:nvPr>
            <p:ph type="sldNum" sz="quarter" idx="12"/>
          </p:nvPr>
        </p:nvSpPr>
        <p:spPr>
          <a:xfrm>
            <a:off x="8641080" y="6514568"/>
            <a:ext cx="464288" cy="274320"/>
          </a:xfrm>
        </p:spPr>
        <p:txBody>
          <a:bodyPr/>
          <a:lstStyle>
            <a:extLst/>
          </a:lstStyle>
          <a:p>
            <a:fld id="{8C592886-E571-45D5-8B56-343DC94F8FA6}" type="slidenum">
              <a:rPr kumimoji="0" lang="en-US" smtClean="0"/>
              <a:t>‹#›</a:t>
            </a:fld>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53218"/>
            <a:ext cx="8229600" cy="1143000"/>
          </a:xfrm>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8D92626-37D2-4832-BF7A-BC283494A20D}" type="datetimeFigureOut">
              <a:rPr lang="en-US" smtClean="0"/>
              <a:t>5/19/2022</a:t>
            </a:fld>
            <a:endParaRPr lang="en-US"/>
          </a:p>
        </p:txBody>
      </p:sp>
      <p:sp>
        <p:nvSpPr>
          <p:cNvPr id="4" name="Footer Placeholder 3"/>
          <p:cNvSpPr>
            <a:spLocks noGrp="1"/>
          </p:cNvSpPr>
          <p:nvPr>
            <p:ph type="ftr" sz="quarter" idx="11"/>
          </p:nvPr>
        </p:nvSpPr>
        <p:spPr/>
        <p:txBody>
          <a:bodyPr/>
          <a:lstStyle>
            <a:extLst/>
          </a:lstStyle>
          <a:p>
            <a:endParaRPr kumimoji="0" lang="en-US"/>
          </a:p>
        </p:txBody>
      </p:sp>
      <p:sp>
        <p:nvSpPr>
          <p:cNvPr id="5" name="Slide Number Placeholder 4"/>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
        <p:nvSpPr>
          <p:cNvPr id="7" name="Rectangle 6"/>
          <p:cNvSpPr/>
          <p:nvPr/>
        </p:nvSpPr>
        <p:spPr>
          <a:xfrm>
            <a:off x="588392" y="142458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48D92626-37D2-4832-BF7A-BC283494A20D}" type="datetimeFigureOut">
              <a:rPr lang="en-US" smtClean="0"/>
              <a:t>5/19/2022</a:t>
            </a:fld>
            <a:endParaRPr lang="en-US"/>
          </a:p>
        </p:txBody>
      </p:sp>
      <p:sp>
        <p:nvSpPr>
          <p:cNvPr id="3" name="Footer Placeholder 2"/>
          <p:cNvSpPr>
            <a:spLocks noGrp="1"/>
          </p:cNvSpPr>
          <p:nvPr>
            <p:ph type="ftr" sz="quarter" idx="11"/>
          </p:nvPr>
        </p:nvSpPr>
        <p:spPr/>
        <p:txBody>
          <a:bodyPr/>
          <a:lstStyle>
            <a:extLst/>
          </a:lstStyle>
          <a:p>
            <a:endParaRPr kumimoji="0" lang="en-US"/>
          </a:p>
        </p:txBody>
      </p:sp>
      <p:sp>
        <p:nvSpPr>
          <p:cNvPr id="4" name="Slide Number Placeholder 3"/>
          <p:cNvSpPr>
            <a:spLocks noGrp="1"/>
          </p:cNvSpPr>
          <p:nvPr>
            <p:ph type="sldNum" sz="quarter" idx="12"/>
          </p:nvPr>
        </p:nvSpPr>
        <p:spPr/>
        <p:txBody>
          <a:bodyPr/>
          <a:lstStyle>
            <a:extLst/>
          </a:lstStyle>
          <a:p>
            <a:fld id="{8C592886-E571-45D5-8B56-343DC94F8FA6}" type="slidenum">
              <a:rPr kumimoji="0" lang="en-US" smtClean="0"/>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5057552" y="1057656"/>
            <a:ext cx="374904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963136" y="304800"/>
            <a:ext cx="3931920" cy="762000"/>
          </a:xfrm>
        </p:spPr>
        <p:txBody>
          <a:bodyPr anchor="b"/>
          <a:lstStyle>
            <a:lvl1pPr marL="0" algn="r">
              <a:buNone/>
              <a:defRPr sz="2000" b="1"/>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Date Placeholder 8"/>
          <p:cNvSpPr>
            <a:spLocks noGrp="1"/>
          </p:cNvSpPr>
          <p:nvPr>
            <p:ph type="dt" sz="half" idx="10"/>
          </p:nvPr>
        </p:nvSpPr>
        <p:spPr>
          <a:xfrm>
            <a:off x="5562600" y="6513670"/>
            <a:ext cx="3002280" cy="274320"/>
          </a:xfrm>
        </p:spPr>
        <p:txBody>
          <a:bodyPr vert="horz" rtlCol="0"/>
          <a:lstStyle>
            <a:extLst/>
          </a:lstStyle>
          <a:p>
            <a:pPr algn="l" eaLnBrk="1" latinLnBrk="0" hangingPunct="1"/>
            <a:fld id="{48D92626-37D2-4832-BF7A-BC283494A20D}" type="datetimeFigureOut">
              <a:rPr lang="en-US" smtClean="0"/>
              <a:t>5/19/2022</a:t>
            </a:fld>
            <a:endParaRPr lang="en-US"/>
          </a:p>
        </p:txBody>
      </p:sp>
      <p:sp>
        <p:nvSpPr>
          <p:cNvPr id="10" name="Slide Number Placeholder 9"/>
          <p:cNvSpPr>
            <a:spLocks noGrp="1"/>
          </p:cNvSpPr>
          <p:nvPr>
            <p:ph type="sldNum" sz="quarter" idx="11"/>
          </p:nvPr>
        </p:nvSpPr>
        <p:spPr>
          <a:xfrm>
            <a:off x="8638952" y="6513670"/>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1" name="Footer Placeholder 10"/>
          <p:cNvSpPr>
            <a:spLocks noGrp="1"/>
          </p:cNvSpPr>
          <p:nvPr>
            <p:ph type="ftr" sz="quarter" idx="12"/>
          </p:nvPr>
        </p:nvSpPr>
        <p:spPr>
          <a:xfrm>
            <a:off x="1600200" y="6513670"/>
            <a:ext cx="3907464" cy="274320"/>
          </a:xfrm>
        </p:spPr>
        <p:txBody>
          <a:bodyPr vert="horz" rtlCol="0"/>
          <a:lstStyle>
            <a:extLst/>
          </a:lstStyle>
          <a:p>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nchor="b"/>
          <a:lstStyle>
            <a:lvl1pPr marL="0" algn="r">
              <a:buNone/>
              <a:defRPr sz="2000" b="1"/>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t"/>
          <a:lstStyle>
            <a:lvl1pPr indent="0">
              <a:buNone/>
              <a:defRPr sz="3200"/>
            </a:lvl1pPr>
            <a:extLst/>
          </a:lstStyle>
          <a:p>
            <a:pPr marL="0" algn="l" rtl="0" eaLnBrk="1" latinLnBrk="0" hangingPunct="1"/>
            <a:r>
              <a:rPr kumimoji="0" lang="en-US" smtClean="0">
                <a:solidFill>
                  <a:schemeClr val="lt1"/>
                </a:solidFill>
                <a:latin typeface="+mn-lt"/>
                <a:ea typeface="+mn-ea"/>
                <a:cs typeface="+mn-cs"/>
              </a:rPr>
              <a:t>Click icon to add picture</a:t>
            </a:r>
            <a:endParaRPr kumimoji="0" lang="en-US" dirty="0">
              <a:solidFill>
                <a:schemeClr val="lt1"/>
              </a:solidFill>
              <a:latin typeface="+mn-lt"/>
              <a:ea typeface="+mn-ea"/>
              <a:cs typeface="+mn-cs"/>
            </a:endParaRPr>
          </a:p>
        </p:txBody>
      </p:sp>
      <p:sp>
        <p:nvSpPr>
          <p:cNvPr id="8" name="Date Placeholder 7"/>
          <p:cNvSpPr>
            <a:spLocks noGrp="1"/>
          </p:cNvSpPr>
          <p:nvPr>
            <p:ph type="dt" sz="half" idx="10"/>
          </p:nvPr>
        </p:nvSpPr>
        <p:spPr>
          <a:xfrm>
            <a:off x="5562600" y="6509004"/>
            <a:ext cx="3002280" cy="274320"/>
          </a:xfrm>
        </p:spPr>
        <p:txBody>
          <a:bodyPr vert="horz" rtlCol="0"/>
          <a:lstStyle>
            <a:extLst/>
          </a:lstStyle>
          <a:p>
            <a:pPr algn="l" eaLnBrk="1" latinLnBrk="0" hangingPunct="1"/>
            <a:fld id="{48D92626-37D2-4832-BF7A-BC283494A20D}" type="datetimeFigureOut">
              <a:rPr lang="en-US" smtClean="0"/>
              <a:t>5/19/2022</a:t>
            </a:fld>
            <a:endParaRPr lang="en-US"/>
          </a:p>
        </p:txBody>
      </p:sp>
      <p:sp>
        <p:nvSpPr>
          <p:cNvPr id="9" name="Slide Number Placeholder 8"/>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pPr algn="r" eaLnBrk="1" latinLnBrk="0" hangingPunct="1"/>
            <a:fld id="{8C592886-E571-45D5-8B56-343DC94F8FA6}" type="slidenum">
              <a:rPr kumimoji="0" lang="en-US" smtClean="0"/>
              <a:t>‹#›</a:t>
            </a:fld>
            <a:endParaRPr kumimoji="0" lang="en-US">
              <a:solidFill>
                <a:schemeClr val="tx2">
                  <a:shade val="90000"/>
                </a:schemeClr>
              </a:solidFill>
            </a:endParaRPr>
          </a:p>
        </p:txBody>
      </p:sp>
      <p:sp>
        <p:nvSpPr>
          <p:cNvPr id="10" name="Footer Placeholder 9"/>
          <p:cNvSpPr>
            <a:spLocks noGrp="1"/>
          </p:cNvSpPr>
          <p:nvPr>
            <p:ph type="ftr" sz="quarter" idx="12"/>
          </p:nvPr>
        </p:nvSpPr>
        <p:spPr>
          <a:xfrm>
            <a:off x="1600200" y="6509004"/>
            <a:ext cx="3907464" cy="274320"/>
          </a:xfrm>
        </p:spPr>
        <p:txBody>
          <a:bodyPr vert="horz" rtlCol="0"/>
          <a:lstStyle>
            <a:extLst/>
          </a:lstStyle>
          <a:p>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Footer Placeholder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pPr algn="r" eaLnBrk="1" latinLnBrk="0" hangingPunct="1"/>
            <a:endParaRPr kumimoji="0" lang="en-US" sz="1300" dirty="0">
              <a:solidFill>
                <a:schemeClr val="bg2">
                  <a:tint val="60000"/>
                  <a:satMod val="155000"/>
                </a:schemeClr>
              </a:solidFill>
            </a:endParaRPr>
          </a:p>
        </p:txBody>
      </p:sp>
      <p:sp>
        <p:nvSpPr>
          <p:cNvPr id="14" name="Date Placeholder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pPr algn="l" eaLnBrk="1" latinLnBrk="0" hangingPunct="1"/>
            <a:fld id="{48D92626-37D2-4832-BF7A-BC283494A20D}" type="datetimeFigureOut">
              <a:rPr lang="en-US" smtClean="0"/>
              <a:t>5/19/2022</a:t>
            </a:fld>
            <a:endParaRPr lang="en-US" sz="1300" dirty="0">
              <a:solidFill>
                <a:schemeClr val="bg2">
                  <a:tint val="60000"/>
                  <a:satMod val="155000"/>
                </a:schemeClr>
              </a:solidFill>
            </a:endParaRPr>
          </a:p>
        </p:txBody>
      </p:sp>
      <p:sp>
        <p:nvSpPr>
          <p:cNvPr id="23" name="Slide Number Placeholder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pPr algn="r" eaLnBrk="1" latinLnBrk="0" hangingPunct="1"/>
            <a:fld id="{8C592886-E571-45D5-8B56-343DC94F8FA6}" type="slidenum">
              <a:rPr kumimoji="0" lang="en-US" smtClean="0"/>
              <a:t>‹#›</a:t>
            </a:fld>
            <a:endParaRPr kumimoji="0" lang="en-US" sz="1600" b="1" dirty="0">
              <a:solidFill>
                <a:schemeClr val="tx2">
                  <a:shade val="90000"/>
                </a:schemeClr>
              </a:solidFill>
              <a:effectLst/>
            </a:endParaRPr>
          </a:p>
        </p:txBody>
      </p:sp>
      <p:sp>
        <p:nvSpPr>
          <p:cNvPr id="22" name="Title Placeholder 21"/>
          <p:cNvSpPr>
            <a:spLocks noGrp="1"/>
          </p:cNvSpPr>
          <p:nvPr>
            <p:ph type="title"/>
          </p:nvPr>
        </p:nvSpPr>
        <p:spPr>
          <a:xfrm>
            <a:off x="457200" y="253536"/>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46237"/>
            <a:ext cx="8229600" cy="452628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owardsdatascience.com/your-guide-to-natural-language-processing-nlp-48ea2511f6e1" TargetMode="External"/><Relationship Id="rId2" Type="http://schemas.openxmlformats.org/officeDocument/2006/relationships/hyperlink" Target="https://medium.com/@dobko_m/nlp-text-data-cleaning-and-preprocessing-ea3ffe0406c1" TargetMode="External"/><Relationship Id="rId1" Type="http://schemas.openxmlformats.org/officeDocument/2006/relationships/slideLayout" Target="../slideLayouts/slideLayout2.xml"/><Relationship Id="rId4" Type="http://schemas.openxmlformats.org/officeDocument/2006/relationships/hyperlink" Target="https://medium.com/@cmukesh8688/tf-idf-vectorizer-scikit-learn-dbc0244a911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aink="http://schemas.microsoft.com/office/drawing/2016/ink" xmlns:am3d="http://schemas.microsoft.com/office/drawing/2017/model3d" xmlns:o="urn:schemas-microsoft-com:office:office" xmlns:oel="http://schemas.microsoft.com/office/2019/extlst" xmlns:v="urn:schemas-microsoft-com:vml" xmlns:w10="urn:schemas-microsoft-com:office:word" xmlns:w="http://schemas.openxmlformats.org/wordprocessingml/2006/main" xmlns:w15="http://schemas.microsoft.com/office/word/2012/wordml" xmlns:w16cex="http://schemas.microsoft.com/office/word/2018/wordml/cex" xmlns:w16cid="http://schemas.microsoft.com/office/word/2016/wordml/cid" xmlns:w16="http://schemas.microsoft.com/office/word/2018/wordml" xmlns:w16sdtdh="http://schemas.microsoft.com/office/word/2020/wordml/sdtdatahash" xmlns:w16se="http://schemas.microsoft.com/office/word/2015/wordml/symex" xmlns:a16="http://schemas.microsoft.com/office/drawing/2014/main" xmlns:lc="http://schemas.openxmlformats.org/drawingml/2006/lockedCanvas" id="{A7862622-98A1-4FB1-85F5-6F471843EC96}"/>
              </a:ext>
            </a:extLst>
          </p:cNvPr>
          <p:cNvPicPr/>
          <p:nvPr/>
        </p:nvPicPr>
        <p:blipFill rotWithShape="1">
          <a:blip r:embed="rId2">
            <a:extLst>
              <a:ext uri="{28A0092B-C50C-407E-A947-70E740481C1C}">
                <a14:useLocalDpi xmlns:a14="http://schemas.microsoft.com/office/drawing/2010/main" val="0"/>
              </a:ext>
            </a:extLst>
          </a:blip>
          <a:srcRect l="8354" t="37350" r="21130" b="36546"/>
          <a:stretch/>
        </p:blipFill>
        <p:spPr bwMode="auto">
          <a:xfrm>
            <a:off x="179512" y="116632"/>
            <a:ext cx="2692992" cy="1074294"/>
          </a:xfrm>
          <a:prstGeom prst="rect">
            <a:avLst/>
          </a:prstGeom>
          <a:noFill/>
          <a:ln>
            <a:noFill/>
          </a:ln>
          <a:extLst>
            <a:ext uri="{53640926-AAD7-44D8-BBD7-CCE9431645EC}">
              <a14:shadowObscured xmlns:a14="http://schemas.microsoft.com/office/drawing/2010/main"/>
            </a:ext>
          </a:extLst>
        </p:spPr>
      </p:pic>
      <p:pic>
        <p:nvPicPr>
          <p:cNvPr id="1026" name="Picture 2" descr="What Is Hybrid Natural Language Understanding? | Expert.ai | Expert.a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96752"/>
            <a:ext cx="9108504" cy="56010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987824" y="392169"/>
            <a:ext cx="5936240" cy="523220"/>
          </a:xfrm>
          <a:prstGeom prst="rect">
            <a:avLst/>
          </a:prstGeom>
          <a:noFill/>
        </p:spPr>
        <p:txBody>
          <a:bodyPr wrap="none" lIns="91440" tIns="45720" rIns="91440" bIns="45720">
            <a:spAutoFit/>
          </a:bodyPr>
          <a:lstStyle/>
          <a:p>
            <a:pPr algn="ctr"/>
            <a:r>
              <a:rPr lang="en-US" sz="2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Malignant-Comments-Classifier</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 name="TextBox 5"/>
          <p:cNvSpPr txBox="1"/>
          <p:nvPr/>
        </p:nvSpPr>
        <p:spPr>
          <a:xfrm>
            <a:off x="6156176" y="6093296"/>
            <a:ext cx="3384376" cy="646331"/>
          </a:xfrm>
          <a:prstGeom prst="rect">
            <a:avLst/>
          </a:prstGeom>
          <a:noFill/>
        </p:spPr>
        <p:txBody>
          <a:bodyPr wrap="square" rtlCol="0">
            <a:spAutoFit/>
          </a:bodyPr>
          <a:lstStyle/>
          <a:p>
            <a:r>
              <a:rPr lang="en-GB" dirty="0" smtClean="0"/>
              <a:t>Submitted By:</a:t>
            </a:r>
            <a:r>
              <a:rPr lang="en-IN" dirty="0" smtClean="0"/>
              <a:t>- </a:t>
            </a:r>
            <a:r>
              <a:rPr lang="en-IN" dirty="0" err="1" smtClean="0"/>
              <a:t>Ojasav</a:t>
            </a:r>
            <a:r>
              <a:rPr lang="en-IN" dirty="0" smtClean="0"/>
              <a:t> </a:t>
            </a:r>
            <a:r>
              <a:rPr lang="en-IN" dirty="0" err="1" smtClean="0"/>
              <a:t>Sahu</a:t>
            </a:r>
            <a:endParaRPr lang="en-IN" dirty="0" smtClean="0"/>
          </a:p>
          <a:p>
            <a:r>
              <a:rPr lang="en-GB" dirty="0" smtClean="0"/>
              <a:t>Internship :-           23</a:t>
            </a:r>
          </a:p>
        </p:txBody>
      </p:sp>
    </p:spTree>
    <p:extLst>
      <p:ext uri="{BB962C8B-B14F-4D97-AF65-F5344CB8AC3E}">
        <p14:creationId xmlns:p14="http://schemas.microsoft.com/office/powerpoint/2010/main" val="31353153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932040" cy="4077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626" y="3140968"/>
            <a:ext cx="4733374" cy="3723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69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45"/>
            <a:ext cx="4739630" cy="351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804492"/>
            <a:ext cx="4932040" cy="4053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027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716016"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901808"/>
            <a:ext cx="4932040" cy="3936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4353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4932039" cy="426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5" y="3212977"/>
            <a:ext cx="4702128" cy="364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799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04" y="28065"/>
            <a:ext cx="4322472" cy="430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5976" y="2852936"/>
            <a:ext cx="4788024" cy="400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104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 y="44624"/>
            <a:ext cx="8935356"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5301208"/>
            <a:ext cx="4464496" cy="134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880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71" y="1398680"/>
            <a:ext cx="9144000" cy="192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356992"/>
            <a:ext cx="6172200" cy="3360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123728" y="475350"/>
            <a:ext cx="5503430"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Model Building</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912983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2656"/>
            <a:ext cx="7256785" cy="208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9962" y="3356992"/>
            <a:ext cx="6904037" cy="2780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1576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004047" cy="431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2659063"/>
            <a:ext cx="5148064" cy="419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970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815"/>
            <a:ext cx="5377203" cy="3840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2590800"/>
            <a:ext cx="5220072"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9492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1640" y="476672"/>
            <a:ext cx="6591806"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Table of Contents:-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5" name="TextBox 4"/>
          <p:cNvSpPr txBox="1"/>
          <p:nvPr/>
        </p:nvSpPr>
        <p:spPr>
          <a:xfrm>
            <a:off x="755576" y="1772816"/>
            <a:ext cx="7632848" cy="5016758"/>
          </a:xfrm>
          <a:prstGeom prst="rect">
            <a:avLst/>
          </a:prstGeom>
          <a:noFill/>
        </p:spPr>
        <p:txBody>
          <a:bodyPr wrap="square" rtlCol="0">
            <a:spAutoFit/>
          </a:bodyPr>
          <a:lstStyle/>
          <a:p>
            <a:pPr marL="285750" indent="-285750">
              <a:buFont typeface="Wingdings" pitchFamily="2" charset="2"/>
              <a:buChar char="v"/>
            </a:pPr>
            <a:r>
              <a:rPr lang="en-GB" sz="2000" dirty="0" smtClean="0"/>
              <a:t>Acknowledgment</a:t>
            </a:r>
          </a:p>
          <a:p>
            <a:pPr marL="285750" indent="-285750">
              <a:buFont typeface="Wingdings" pitchFamily="2" charset="2"/>
              <a:buChar char="v"/>
            </a:pPr>
            <a:endParaRPr lang="en-GB" sz="2000" dirty="0" smtClean="0"/>
          </a:p>
          <a:p>
            <a:pPr marL="285750" indent="-285750">
              <a:buFont typeface="Wingdings" pitchFamily="2" charset="2"/>
              <a:buChar char="v"/>
            </a:pPr>
            <a:r>
              <a:rPr lang="en-GB" sz="2000" dirty="0" smtClean="0"/>
              <a:t>Problem Statement</a:t>
            </a:r>
          </a:p>
          <a:p>
            <a:pPr marL="285750" indent="-285750">
              <a:buFont typeface="Wingdings" pitchFamily="2" charset="2"/>
              <a:buChar char="v"/>
            </a:pPr>
            <a:endParaRPr lang="en-GB" sz="2000" dirty="0" smtClean="0"/>
          </a:p>
          <a:p>
            <a:pPr marL="285750" indent="-285750">
              <a:buFont typeface="Wingdings" pitchFamily="2" charset="2"/>
              <a:buChar char="v"/>
            </a:pPr>
            <a:r>
              <a:rPr lang="en-GB" sz="2000" dirty="0" smtClean="0"/>
              <a:t>Data Source and their description</a:t>
            </a:r>
          </a:p>
          <a:p>
            <a:pPr marL="285750" indent="-285750">
              <a:buFont typeface="Wingdings" pitchFamily="2" charset="2"/>
              <a:buChar char="v"/>
            </a:pPr>
            <a:endParaRPr lang="en-GB" sz="2000" dirty="0" smtClean="0"/>
          </a:p>
          <a:p>
            <a:pPr marL="285750" indent="-285750">
              <a:buFont typeface="Wingdings" pitchFamily="2" charset="2"/>
              <a:buChar char="v"/>
            </a:pPr>
            <a:r>
              <a:rPr lang="en-GB" sz="2000" dirty="0" smtClean="0"/>
              <a:t>Data Analysis</a:t>
            </a:r>
          </a:p>
          <a:p>
            <a:pPr marL="285750" indent="-285750">
              <a:buFont typeface="Wingdings" pitchFamily="2" charset="2"/>
              <a:buChar char="v"/>
            </a:pPr>
            <a:endParaRPr lang="en-GB" sz="2000" dirty="0" smtClean="0"/>
          </a:p>
          <a:p>
            <a:pPr marL="285750" indent="-285750">
              <a:buFont typeface="Wingdings" pitchFamily="2" charset="2"/>
              <a:buChar char="v"/>
            </a:pPr>
            <a:r>
              <a:rPr lang="en-GB" sz="2000" dirty="0" smtClean="0"/>
              <a:t>Visualization</a:t>
            </a:r>
          </a:p>
          <a:p>
            <a:pPr marL="285750" indent="-285750">
              <a:buFont typeface="Wingdings" pitchFamily="2" charset="2"/>
              <a:buChar char="v"/>
            </a:pPr>
            <a:endParaRPr lang="en-GB" sz="2000" dirty="0" smtClean="0"/>
          </a:p>
          <a:p>
            <a:pPr marL="285750" indent="-285750">
              <a:buFont typeface="Wingdings" pitchFamily="2" charset="2"/>
              <a:buChar char="v"/>
            </a:pPr>
            <a:r>
              <a:rPr lang="en-GB" sz="2000" dirty="0" smtClean="0"/>
              <a:t>Model Building</a:t>
            </a:r>
          </a:p>
          <a:p>
            <a:pPr marL="285750" indent="-285750">
              <a:buFont typeface="Wingdings" pitchFamily="2" charset="2"/>
              <a:buChar char="v"/>
            </a:pPr>
            <a:endParaRPr lang="en-GB" sz="2000" dirty="0" smtClean="0"/>
          </a:p>
          <a:p>
            <a:pPr marL="285750" indent="-285750">
              <a:buFont typeface="Wingdings" pitchFamily="2" charset="2"/>
              <a:buChar char="v"/>
            </a:pPr>
            <a:r>
              <a:rPr lang="en-GB" sz="2000" dirty="0" smtClean="0"/>
              <a:t>Key Findings and Conclusion of the Study</a:t>
            </a:r>
          </a:p>
          <a:p>
            <a:pPr marL="285750" indent="-285750">
              <a:buFont typeface="Wingdings" pitchFamily="2" charset="2"/>
              <a:buChar char="v"/>
            </a:pPr>
            <a:endParaRPr lang="en-GB" sz="2000" dirty="0" smtClean="0"/>
          </a:p>
          <a:p>
            <a:pPr marL="285750" indent="-285750">
              <a:buFont typeface="Wingdings" pitchFamily="2" charset="2"/>
              <a:buChar char="v"/>
            </a:pPr>
            <a:endParaRPr lang="en-GB" sz="2000" dirty="0" smtClean="0"/>
          </a:p>
          <a:p>
            <a:pPr marL="285750" indent="-285750">
              <a:buFont typeface="Wingdings" pitchFamily="2" charset="2"/>
              <a:buChar char="v"/>
            </a:pPr>
            <a:endParaRPr lang="en-IN" sz="2000" dirty="0"/>
          </a:p>
        </p:txBody>
      </p:sp>
    </p:spTree>
    <p:extLst>
      <p:ext uri="{BB962C8B-B14F-4D97-AF65-F5344CB8AC3E}">
        <p14:creationId xmlns:p14="http://schemas.microsoft.com/office/powerpoint/2010/main" val="2969780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7"/>
            <a:ext cx="5097385" cy="372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3068960"/>
            <a:ext cx="5220072" cy="380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0628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837237" cy="431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2727325"/>
            <a:ext cx="4932040" cy="413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1588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4" y="2282"/>
            <a:ext cx="9122975" cy="2562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8" y="2846263"/>
            <a:ext cx="9236076" cy="401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3506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3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190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11560" y="620688"/>
            <a:ext cx="7992888" cy="523220"/>
          </a:xfrm>
          <a:prstGeom prst="rect">
            <a:avLst/>
          </a:prstGeom>
          <a:noFill/>
        </p:spPr>
        <p:txBody>
          <a:bodyPr wrap="square" lIns="91440" tIns="45720" rIns="91440" bIns="45720">
            <a:spAutoFit/>
          </a:bodyPr>
          <a:lstStyle/>
          <a:p>
            <a:pPr algn="ctr"/>
            <a:r>
              <a:rPr lang="en-US" sz="2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Key Findings &amp; Conclusion of the Study </a:t>
            </a:r>
            <a:endParaRPr lang="en-U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Rectangle 2"/>
          <p:cNvSpPr/>
          <p:nvPr/>
        </p:nvSpPr>
        <p:spPr>
          <a:xfrm>
            <a:off x="395536" y="1628800"/>
            <a:ext cx="8352928" cy="4832092"/>
          </a:xfrm>
          <a:prstGeom prst="rect">
            <a:avLst/>
          </a:prstGeom>
        </p:spPr>
        <p:txBody>
          <a:bodyPr wrap="square">
            <a:spAutoFit/>
          </a:bodyPr>
          <a:lstStyle/>
          <a:p>
            <a:pPr marL="285750" lvl="0" indent="-285750">
              <a:buFont typeface="Wingdings" pitchFamily="2" charset="2"/>
              <a:buChar char="q"/>
            </a:pPr>
            <a:r>
              <a:rPr lang="en-IN" sz="2200" dirty="0">
                <a:latin typeface="Monotype Corsiva" pitchFamily="66" charset="0"/>
              </a:rPr>
              <a:t>Online hate, described as abusive language, aggression, </a:t>
            </a:r>
            <a:r>
              <a:rPr lang="en-IN" sz="2200" dirty="0" err="1">
                <a:latin typeface="Monotype Corsiva" pitchFamily="66" charset="0"/>
              </a:rPr>
              <a:t>cyberbullying</a:t>
            </a:r>
            <a:r>
              <a:rPr lang="en-IN" sz="2200" dirty="0">
                <a:latin typeface="Monotype Corsiva" pitchFamily="66" charset="0"/>
              </a:rPr>
              <a:t>, hatefulness and many others has been identified as a major threat on online social media platforms. Social media platforms are the most prominent grounds for such toxic behaviour.       </a:t>
            </a:r>
            <a:endParaRPr lang="en-IN" sz="2200" dirty="0" smtClean="0">
              <a:latin typeface="Monotype Corsiva" pitchFamily="66" charset="0"/>
            </a:endParaRPr>
          </a:p>
          <a:p>
            <a:pPr marL="285750" lvl="0" indent="-285750">
              <a:buFont typeface="Wingdings" pitchFamily="2" charset="2"/>
              <a:buChar char="q"/>
            </a:pPr>
            <a:endParaRPr lang="en-IN" sz="2200" dirty="0">
              <a:latin typeface="Monotype Corsiva" pitchFamily="66" charset="0"/>
            </a:endParaRPr>
          </a:p>
          <a:p>
            <a:pPr marL="285750" lvl="0" indent="-285750">
              <a:buFont typeface="Wingdings" pitchFamily="2" charset="2"/>
              <a:buChar char="q"/>
            </a:pPr>
            <a:r>
              <a:rPr lang="en-IN" sz="2200" dirty="0">
                <a:latin typeface="Monotype Corsiva" pitchFamily="66" charset="0"/>
              </a:rPr>
              <a:t>From the above analysis the below mentioned results were achieved which depicts </a:t>
            </a:r>
            <a:r>
              <a:rPr lang="en-IN" sz="2200" dirty="0" smtClean="0">
                <a:latin typeface="Monotype Corsiva" pitchFamily="66" charset="0"/>
              </a:rPr>
              <a:t>the chances </a:t>
            </a:r>
            <a:r>
              <a:rPr lang="en-IN" sz="2200" dirty="0">
                <a:latin typeface="Monotype Corsiva" pitchFamily="66" charset="0"/>
              </a:rPr>
              <a:t>and conditions of a comment being a hateful comment or a normal comment</a:t>
            </a:r>
            <a:r>
              <a:rPr lang="en-IN" sz="2200" dirty="0" smtClean="0">
                <a:latin typeface="Monotype Corsiva" pitchFamily="66" charset="0"/>
              </a:rPr>
              <a:t>.</a:t>
            </a:r>
          </a:p>
          <a:p>
            <a:pPr marL="285750" lvl="0" indent="-285750">
              <a:buFont typeface="Wingdings" pitchFamily="2" charset="2"/>
              <a:buChar char="q"/>
            </a:pPr>
            <a:endParaRPr lang="en-IN" sz="2200" dirty="0">
              <a:latin typeface="Monotype Corsiva" pitchFamily="66" charset="0"/>
            </a:endParaRPr>
          </a:p>
          <a:p>
            <a:pPr marL="285750" indent="-285750">
              <a:buFont typeface="Wingdings" pitchFamily="2" charset="2"/>
              <a:buChar char="q"/>
            </a:pPr>
            <a:r>
              <a:rPr lang="en-IN" sz="2200" dirty="0">
                <a:latin typeface="Monotype Corsiva" pitchFamily="66" charset="0"/>
              </a:rPr>
              <a:t>It is possible to classify the comments content into the required categories of Malignant and Non Malignant. However, using this kind of project an awareness can be created to know what is good and bad. It will help to stop spreading hatred among people.</a:t>
            </a:r>
          </a:p>
          <a:p>
            <a:pPr marL="285750" indent="-285750">
              <a:buFont typeface="Wingdings" pitchFamily="2" charset="2"/>
              <a:buChar char="q"/>
            </a:pPr>
            <a:endParaRPr lang="en-IN" sz="2200" dirty="0">
              <a:latin typeface="Monotype Corsiva" pitchFamily="66" charset="0"/>
            </a:endParaRPr>
          </a:p>
        </p:txBody>
      </p:sp>
    </p:spTree>
    <p:extLst>
      <p:ext uri="{BB962C8B-B14F-4D97-AF65-F5344CB8AC3E}">
        <p14:creationId xmlns:p14="http://schemas.microsoft.com/office/powerpoint/2010/main" val="2085466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Part 1: Sentiment Analysis vs Customer Satisfaction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8640"/>
            <a:ext cx="8805333" cy="516284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663212" y="5589240"/>
            <a:ext cx="5155579"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Thank You..!!!!</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66302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520" y="1556792"/>
            <a:ext cx="8640960" cy="3424014"/>
          </a:xfrm>
          <a:prstGeom prst="rect">
            <a:avLst/>
          </a:prstGeom>
        </p:spPr>
        <p:txBody>
          <a:bodyPr wrap="square">
            <a:spAutoFit/>
          </a:bodyPr>
          <a:lstStyle/>
          <a:p>
            <a:pPr lvl="0"/>
            <a:endParaRPr lang="en-GB" sz="1200" dirty="0" smtClean="0"/>
          </a:p>
          <a:p>
            <a:pPr marL="171450" lvl="0" indent="-171450">
              <a:buFont typeface="Wingdings" pitchFamily="2" charset="2"/>
              <a:buChar char="q"/>
            </a:pPr>
            <a:r>
              <a:rPr lang="en-GB" sz="1400" dirty="0" smtClean="0">
                <a:latin typeface="Calibri" pitchFamily="34" charset="0"/>
                <a:cs typeface="Calibri" pitchFamily="34" charset="0"/>
              </a:rPr>
              <a:t>First</a:t>
            </a:r>
            <a:r>
              <a:rPr lang="en-GB" sz="1400" dirty="0">
                <a:latin typeface="Calibri" pitchFamily="34" charset="0"/>
                <a:cs typeface="Calibri" pitchFamily="34" charset="0"/>
              </a:rPr>
              <a:t>, I would like to express my gratitude towards Flip </a:t>
            </a:r>
            <a:r>
              <a:rPr lang="en-GB" sz="1400" dirty="0" err="1">
                <a:latin typeface="Calibri" pitchFamily="34" charset="0"/>
                <a:cs typeface="Calibri" pitchFamily="34" charset="0"/>
              </a:rPr>
              <a:t>Robo</a:t>
            </a:r>
            <a:r>
              <a:rPr lang="en-GB" sz="1400" dirty="0">
                <a:latin typeface="Calibri" pitchFamily="34" charset="0"/>
                <a:cs typeface="Calibri" pitchFamily="34" charset="0"/>
              </a:rPr>
              <a:t> Technologies for their kind  co- operation and encouragement which help me in completion of this project.</a:t>
            </a:r>
            <a:endParaRPr lang="en-IN" sz="1050" dirty="0">
              <a:latin typeface="Calibri" pitchFamily="34" charset="0"/>
              <a:cs typeface="Calibri" pitchFamily="34" charset="0"/>
            </a:endParaRPr>
          </a:p>
          <a:p>
            <a:r>
              <a:rPr lang="en-GB" sz="1400" dirty="0">
                <a:latin typeface="Calibri" pitchFamily="34" charset="0"/>
                <a:cs typeface="Calibri" pitchFamily="34" charset="0"/>
              </a:rPr>
              <a:t> </a:t>
            </a:r>
            <a:endParaRPr lang="en-IN" sz="1050" dirty="0">
              <a:latin typeface="Calibri" pitchFamily="34" charset="0"/>
              <a:cs typeface="Calibri" pitchFamily="34" charset="0"/>
            </a:endParaRPr>
          </a:p>
          <a:p>
            <a:pPr marL="171450" lvl="0" indent="-171450">
              <a:buFont typeface="Wingdings" pitchFamily="2" charset="2"/>
              <a:buChar char="q"/>
            </a:pPr>
            <a:r>
              <a:rPr lang="en-GB" sz="1400" dirty="0">
                <a:latin typeface="Calibri" pitchFamily="34" charset="0"/>
                <a:cs typeface="Calibri" pitchFamily="34" charset="0"/>
              </a:rPr>
              <a:t>I would like to express my special gratitude and thanks to industry persons and my mentor Miss. </a:t>
            </a:r>
            <a:r>
              <a:rPr lang="en-GB" sz="1400" dirty="0" err="1">
                <a:latin typeface="Calibri" pitchFamily="34" charset="0"/>
                <a:cs typeface="Calibri" pitchFamily="34" charset="0"/>
              </a:rPr>
              <a:t>Sapna</a:t>
            </a:r>
            <a:r>
              <a:rPr lang="en-GB" sz="1400" dirty="0">
                <a:latin typeface="Calibri" pitchFamily="34" charset="0"/>
                <a:cs typeface="Calibri" pitchFamily="34" charset="0"/>
              </a:rPr>
              <a:t> </a:t>
            </a:r>
            <a:r>
              <a:rPr lang="en-GB" sz="1400" dirty="0" err="1">
                <a:latin typeface="Calibri" pitchFamily="34" charset="0"/>
                <a:cs typeface="Calibri" pitchFamily="34" charset="0"/>
              </a:rPr>
              <a:t>Verma</a:t>
            </a:r>
            <a:r>
              <a:rPr lang="en-GB" sz="1400" dirty="0">
                <a:latin typeface="Calibri" pitchFamily="34" charset="0"/>
                <a:cs typeface="Calibri" pitchFamily="34" charset="0"/>
              </a:rPr>
              <a:t> for giving me such attention and time as and whenever required.</a:t>
            </a:r>
            <a:endParaRPr lang="en-IN" sz="1050" dirty="0">
              <a:latin typeface="Calibri" pitchFamily="34" charset="0"/>
              <a:cs typeface="Calibri" pitchFamily="34" charset="0"/>
            </a:endParaRPr>
          </a:p>
          <a:p>
            <a:pPr marL="171450" indent="-171450">
              <a:buFont typeface="Wingdings" pitchFamily="2" charset="2"/>
              <a:buChar char="q"/>
            </a:pPr>
            <a:endParaRPr lang="en-IN" sz="1050" dirty="0">
              <a:latin typeface="Calibri" pitchFamily="34" charset="0"/>
              <a:cs typeface="Calibri" pitchFamily="34" charset="0"/>
            </a:endParaRPr>
          </a:p>
          <a:p>
            <a:pPr marL="171450" lvl="0" indent="-171450">
              <a:buFont typeface="Wingdings" pitchFamily="2" charset="2"/>
              <a:buChar char="q"/>
            </a:pPr>
            <a:r>
              <a:rPr lang="en-GB" sz="1400" dirty="0">
                <a:latin typeface="Calibri" pitchFamily="34" charset="0"/>
                <a:cs typeface="Calibri" pitchFamily="34" charset="0"/>
              </a:rPr>
              <a:t>Research papers that helped me in this project was as </a:t>
            </a:r>
            <a:r>
              <a:rPr lang="en-GB" sz="1400" dirty="0" smtClean="0">
                <a:latin typeface="Calibri" pitchFamily="34" charset="0"/>
                <a:cs typeface="Calibri" pitchFamily="34" charset="0"/>
              </a:rPr>
              <a:t>follows:</a:t>
            </a:r>
          </a:p>
          <a:p>
            <a:pPr marL="171450" lvl="0" indent="-171450">
              <a:buFont typeface="Wingdings" pitchFamily="2" charset="2"/>
              <a:buChar char="q"/>
            </a:pPr>
            <a:endParaRPr lang="en-IN" sz="1200" dirty="0"/>
          </a:p>
          <a:p>
            <a:pPr marL="1085850" lvl="2" indent="-171450">
              <a:buFont typeface="Courier New" pitchFamily="49" charset="0"/>
              <a:buChar char="o"/>
            </a:pPr>
            <a:r>
              <a:rPr lang="en-GB" sz="1400" u="sng" dirty="0" smtClean="0">
                <a:solidFill>
                  <a:schemeClr val="accent3">
                    <a:lumMod val="20000"/>
                    <a:lumOff val="80000"/>
                  </a:schemeClr>
                </a:solidFill>
                <a:latin typeface="Calibri" pitchFamily="34" charset="0"/>
                <a:cs typeface="Calibri" pitchFamily="34" charset="0"/>
                <a:hlinkClick r:id="rId2"/>
              </a:rPr>
              <a:t>https</a:t>
            </a:r>
            <a:r>
              <a:rPr lang="en-GB" sz="1400" u="sng" dirty="0">
                <a:solidFill>
                  <a:schemeClr val="accent3">
                    <a:lumMod val="20000"/>
                    <a:lumOff val="80000"/>
                  </a:schemeClr>
                </a:solidFill>
                <a:latin typeface="Calibri" pitchFamily="34" charset="0"/>
                <a:cs typeface="Calibri" pitchFamily="34" charset="0"/>
                <a:hlinkClick r:id="rId2"/>
              </a:rPr>
              <a:t>://medium.com/@dobko_m/nlp-text-data-cleaning-and-preprocessing-ea3ffe0406c1</a:t>
            </a:r>
            <a:endParaRPr lang="en-IN" dirty="0">
              <a:solidFill>
                <a:schemeClr val="accent3">
                  <a:lumMod val="20000"/>
                  <a:lumOff val="80000"/>
                </a:schemeClr>
              </a:solidFill>
              <a:latin typeface="Calibri" pitchFamily="34" charset="0"/>
              <a:cs typeface="Calibri" pitchFamily="34" charset="0"/>
            </a:endParaRPr>
          </a:p>
          <a:p>
            <a:pPr marL="171450" indent="-171450">
              <a:buFont typeface="Wingdings" pitchFamily="2" charset="2"/>
              <a:buChar char="q"/>
            </a:pPr>
            <a:endParaRPr lang="en-IN" sz="1600" dirty="0">
              <a:solidFill>
                <a:schemeClr val="accent3">
                  <a:lumMod val="20000"/>
                  <a:lumOff val="80000"/>
                </a:schemeClr>
              </a:solidFill>
            </a:endParaRPr>
          </a:p>
          <a:p>
            <a:pPr marL="1085850" lvl="2" indent="-171450">
              <a:buFont typeface="Courier New" pitchFamily="49" charset="0"/>
              <a:buChar char="o"/>
            </a:pPr>
            <a:r>
              <a:rPr lang="en-GB" sz="1400" u="sng" dirty="0">
                <a:solidFill>
                  <a:schemeClr val="accent3">
                    <a:lumMod val="20000"/>
                    <a:lumOff val="80000"/>
                  </a:schemeClr>
                </a:solidFill>
                <a:latin typeface="Calibri" pitchFamily="34" charset="0"/>
                <a:cs typeface="Calibri" pitchFamily="34" charset="0"/>
                <a:hlinkClick r:id="rId3"/>
              </a:rPr>
              <a:t>https://towardsdatascience.com/your-guide-to-natural-language-processing-nlp-48ea2511f6e1</a:t>
            </a:r>
            <a:endParaRPr lang="en-IN" dirty="0">
              <a:solidFill>
                <a:schemeClr val="accent3">
                  <a:lumMod val="20000"/>
                  <a:lumOff val="80000"/>
                </a:schemeClr>
              </a:solidFill>
              <a:latin typeface="Calibri" pitchFamily="34" charset="0"/>
              <a:cs typeface="Calibri" pitchFamily="34" charset="0"/>
            </a:endParaRPr>
          </a:p>
          <a:p>
            <a:r>
              <a:rPr lang="en-GB" sz="1400" dirty="0">
                <a:solidFill>
                  <a:schemeClr val="accent3">
                    <a:lumMod val="20000"/>
                    <a:lumOff val="80000"/>
                  </a:schemeClr>
                </a:solidFill>
                <a:latin typeface="Calibri" pitchFamily="34" charset="0"/>
                <a:cs typeface="Calibri" pitchFamily="34" charset="0"/>
              </a:rPr>
              <a:t>  </a:t>
            </a:r>
            <a:endParaRPr lang="en-IN" sz="1400" dirty="0">
              <a:solidFill>
                <a:schemeClr val="accent3">
                  <a:lumMod val="20000"/>
                  <a:lumOff val="80000"/>
                </a:schemeClr>
              </a:solidFill>
              <a:latin typeface="Calibri" pitchFamily="34" charset="0"/>
              <a:cs typeface="Calibri" pitchFamily="34" charset="0"/>
            </a:endParaRPr>
          </a:p>
          <a:p>
            <a:pPr marL="171450" lvl="0" indent="-171450">
              <a:buFont typeface="Wingdings" pitchFamily="2" charset="2"/>
              <a:buChar char="q"/>
            </a:pPr>
            <a:r>
              <a:rPr lang="en-GB" sz="1400" dirty="0">
                <a:latin typeface="Calibri" pitchFamily="34" charset="0"/>
                <a:cs typeface="Calibri" pitchFamily="34" charset="0"/>
              </a:rPr>
              <a:t>Articles that helped me in this project was as follows:</a:t>
            </a:r>
            <a:endParaRPr lang="en-IN" sz="1050" dirty="0">
              <a:latin typeface="Calibri" pitchFamily="34" charset="0"/>
              <a:cs typeface="Calibri" pitchFamily="34" charset="0"/>
            </a:endParaRPr>
          </a:p>
          <a:p>
            <a:r>
              <a:rPr lang="en-GB" sz="1200" dirty="0"/>
              <a:t> </a:t>
            </a:r>
            <a:endParaRPr lang="en-IN" sz="1200" dirty="0"/>
          </a:p>
          <a:p>
            <a:pPr marL="685800" lvl="1" indent="-228600">
              <a:buFont typeface="Courier New" pitchFamily="49" charset="0"/>
              <a:buChar char="o"/>
            </a:pPr>
            <a:r>
              <a:rPr lang="en-GB" sz="1400" u="sng" dirty="0">
                <a:solidFill>
                  <a:schemeClr val="accent3">
                    <a:lumMod val="20000"/>
                    <a:lumOff val="80000"/>
                  </a:schemeClr>
                </a:solidFill>
                <a:latin typeface="Calibri" pitchFamily="34" charset="0"/>
                <a:cs typeface="Calibri" pitchFamily="34" charset="0"/>
                <a:hlinkClick r:id="rId4"/>
              </a:rPr>
              <a:t>TF-IDF </a:t>
            </a:r>
            <a:r>
              <a:rPr lang="en-GB" sz="1400" u="sng" dirty="0" err="1">
                <a:solidFill>
                  <a:schemeClr val="accent3">
                    <a:lumMod val="20000"/>
                    <a:lumOff val="80000"/>
                  </a:schemeClr>
                </a:solidFill>
                <a:latin typeface="Calibri" pitchFamily="34" charset="0"/>
                <a:cs typeface="Calibri" pitchFamily="34" charset="0"/>
                <a:hlinkClick r:id="rId4"/>
              </a:rPr>
              <a:t>Vectorizer</a:t>
            </a:r>
            <a:r>
              <a:rPr lang="en-GB" sz="1400" u="sng" dirty="0">
                <a:solidFill>
                  <a:schemeClr val="accent3">
                    <a:lumMod val="20000"/>
                    <a:lumOff val="80000"/>
                  </a:schemeClr>
                </a:solidFill>
                <a:latin typeface="Calibri" pitchFamily="34" charset="0"/>
                <a:cs typeface="Calibri" pitchFamily="34" charset="0"/>
                <a:hlinkClick r:id="rId4"/>
              </a:rPr>
              <a:t> </a:t>
            </a:r>
            <a:r>
              <a:rPr lang="en-GB" sz="1400" u="sng" dirty="0" err="1">
                <a:solidFill>
                  <a:schemeClr val="accent3">
                    <a:lumMod val="20000"/>
                    <a:lumOff val="80000"/>
                  </a:schemeClr>
                </a:solidFill>
                <a:latin typeface="Calibri" pitchFamily="34" charset="0"/>
                <a:cs typeface="Calibri" pitchFamily="34" charset="0"/>
                <a:hlinkClick r:id="rId4"/>
              </a:rPr>
              <a:t>scikit</a:t>
            </a:r>
            <a:r>
              <a:rPr lang="en-GB" sz="1400" u="sng" dirty="0">
                <a:solidFill>
                  <a:schemeClr val="accent3">
                    <a:lumMod val="20000"/>
                    <a:lumOff val="80000"/>
                  </a:schemeClr>
                </a:solidFill>
                <a:latin typeface="Calibri" pitchFamily="34" charset="0"/>
                <a:cs typeface="Calibri" pitchFamily="34" charset="0"/>
                <a:hlinkClick r:id="rId4"/>
              </a:rPr>
              <a:t>-learn. Deep understanding </a:t>
            </a:r>
            <a:r>
              <a:rPr lang="en-GB" sz="1400" u="sng" dirty="0" err="1">
                <a:solidFill>
                  <a:schemeClr val="accent3">
                    <a:lumMod val="20000"/>
                    <a:lumOff val="80000"/>
                  </a:schemeClr>
                </a:solidFill>
                <a:latin typeface="Calibri" pitchFamily="34" charset="0"/>
                <a:cs typeface="Calibri" pitchFamily="34" charset="0"/>
                <a:hlinkClick r:id="rId4"/>
              </a:rPr>
              <a:t>TfidfVectorizer</a:t>
            </a:r>
            <a:r>
              <a:rPr lang="en-GB" sz="1400" u="sng" dirty="0">
                <a:solidFill>
                  <a:schemeClr val="accent3">
                    <a:lumMod val="20000"/>
                    <a:lumOff val="80000"/>
                  </a:schemeClr>
                </a:solidFill>
                <a:latin typeface="Calibri" pitchFamily="34" charset="0"/>
                <a:cs typeface="Calibri" pitchFamily="34" charset="0"/>
                <a:hlinkClick r:id="rId4"/>
              </a:rPr>
              <a:t> by… | by </a:t>
            </a:r>
            <a:r>
              <a:rPr lang="en-GB" sz="1400" u="sng" dirty="0" err="1">
                <a:solidFill>
                  <a:schemeClr val="accent3">
                    <a:lumMod val="20000"/>
                    <a:lumOff val="80000"/>
                  </a:schemeClr>
                </a:solidFill>
                <a:latin typeface="Calibri" pitchFamily="34" charset="0"/>
                <a:cs typeface="Calibri" pitchFamily="34" charset="0"/>
                <a:hlinkClick r:id="rId4"/>
              </a:rPr>
              <a:t>Mukesh</a:t>
            </a:r>
            <a:r>
              <a:rPr lang="en-GB" sz="1400" u="sng" dirty="0">
                <a:solidFill>
                  <a:schemeClr val="accent3">
                    <a:lumMod val="20000"/>
                    <a:lumOff val="80000"/>
                  </a:schemeClr>
                </a:solidFill>
                <a:latin typeface="Calibri" pitchFamily="34" charset="0"/>
                <a:cs typeface="Calibri" pitchFamily="34" charset="0"/>
                <a:hlinkClick r:id="rId4"/>
              </a:rPr>
              <a:t> </a:t>
            </a:r>
            <a:r>
              <a:rPr lang="en-GB" sz="1400" u="sng" dirty="0" err="1">
                <a:solidFill>
                  <a:schemeClr val="accent3">
                    <a:lumMod val="20000"/>
                    <a:lumOff val="80000"/>
                  </a:schemeClr>
                </a:solidFill>
                <a:latin typeface="Calibri" pitchFamily="34" charset="0"/>
                <a:cs typeface="Calibri" pitchFamily="34" charset="0"/>
                <a:hlinkClick r:id="rId4"/>
              </a:rPr>
              <a:t>Chaudhary</a:t>
            </a:r>
            <a:r>
              <a:rPr lang="en-GB" sz="1400" u="sng" dirty="0">
                <a:solidFill>
                  <a:schemeClr val="accent3">
                    <a:lumMod val="20000"/>
                    <a:lumOff val="80000"/>
                  </a:schemeClr>
                </a:solidFill>
                <a:latin typeface="Calibri" pitchFamily="34" charset="0"/>
                <a:cs typeface="Calibri" pitchFamily="34" charset="0"/>
                <a:hlinkClick r:id="rId4"/>
              </a:rPr>
              <a:t> | Medium</a:t>
            </a:r>
            <a:endParaRPr lang="en-IN" dirty="0">
              <a:solidFill>
                <a:schemeClr val="accent3">
                  <a:lumMod val="20000"/>
                  <a:lumOff val="80000"/>
                </a:schemeClr>
              </a:solidFill>
              <a:latin typeface="Calibri" pitchFamily="34" charset="0"/>
              <a:cs typeface="Calibri" pitchFamily="34" charset="0"/>
            </a:endParaRPr>
          </a:p>
        </p:txBody>
      </p:sp>
      <p:sp>
        <p:nvSpPr>
          <p:cNvPr id="3" name="Rectangle 2"/>
          <p:cNvSpPr/>
          <p:nvPr/>
        </p:nvSpPr>
        <p:spPr>
          <a:xfrm>
            <a:off x="1691680" y="548680"/>
            <a:ext cx="6141361"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Acknowledgment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563768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05874" y="548680"/>
            <a:ext cx="6674007"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Problem Statement</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TextBox 2"/>
          <p:cNvSpPr txBox="1"/>
          <p:nvPr/>
        </p:nvSpPr>
        <p:spPr>
          <a:xfrm>
            <a:off x="539552" y="1700808"/>
            <a:ext cx="8064896" cy="5047536"/>
          </a:xfrm>
          <a:prstGeom prst="rect">
            <a:avLst/>
          </a:prstGeom>
          <a:noFill/>
        </p:spPr>
        <p:txBody>
          <a:bodyPr wrap="square" rtlCol="0">
            <a:spAutoFit/>
          </a:bodyPr>
          <a:lstStyle/>
          <a:p>
            <a:pPr marL="285750" lvl="0" indent="-285750">
              <a:buFont typeface="Wingdings" pitchFamily="2" charset="2"/>
              <a:buChar char="q"/>
            </a:pPr>
            <a:r>
              <a:rPr lang="en-US" sz="1400" dirty="0">
                <a:latin typeface="Monotype Corsiva" pitchFamily="66" charset="0"/>
              </a:rPr>
              <a:t>The proliferation of social media enables people to express their opinions widely online. However, at the same time, this has resulted in the emergence of conflict and hate, making online environments uninviting for users</a:t>
            </a:r>
            <a:r>
              <a:rPr lang="en-US" sz="1400" dirty="0" smtClean="0">
                <a:latin typeface="Monotype Corsiva" pitchFamily="66" charset="0"/>
              </a:rPr>
              <a:t>.</a:t>
            </a:r>
          </a:p>
          <a:p>
            <a:pPr marL="285750" lvl="0" indent="-285750">
              <a:buFont typeface="Wingdings" pitchFamily="2" charset="2"/>
              <a:buChar char="q"/>
            </a:pPr>
            <a:endParaRPr lang="en-IN" sz="1400" dirty="0">
              <a:latin typeface="Monotype Corsiva" pitchFamily="66" charset="0"/>
            </a:endParaRPr>
          </a:p>
          <a:p>
            <a:pPr marL="285750" lvl="0" indent="-285750">
              <a:buFont typeface="Wingdings" pitchFamily="2" charset="2"/>
              <a:buChar char="q"/>
            </a:pPr>
            <a:r>
              <a:rPr lang="en-US" sz="1400" dirty="0">
                <a:latin typeface="Monotype Corsiva" pitchFamily="66" charset="0"/>
              </a:rPr>
              <a:t> Although researchers have found that hate is a problem across multiple platforms, there is a lack of models for online hate detection. Online hate, described as abusive language, aggression, </a:t>
            </a:r>
            <a:r>
              <a:rPr lang="en-US" sz="1400" dirty="0" err="1">
                <a:latin typeface="Monotype Corsiva" pitchFamily="66" charset="0"/>
              </a:rPr>
              <a:t>cyberbullying</a:t>
            </a:r>
            <a:r>
              <a:rPr lang="en-US" sz="1400" dirty="0">
                <a:latin typeface="Monotype Corsiva" pitchFamily="66" charset="0"/>
              </a:rPr>
              <a:t>, hatefulness and many others has been identified as a major threat on online social media platforms. Social media platforms are the most prominent grounds for such toxic </a:t>
            </a:r>
            <a:r>
              <a:rPr lang="en-US" sz="1400" dirty="0" err="1">
                <a:latin typeface="Monotype Corsiva" pitchFamily="66" charset="0"/>
              </a:rPr>
              <a:t>behaviour</a:t>
            </a:r>
            <a:r>
              <a:rPr lang="en-US" sz="1400" dirty="0" smtClean="0">
                <a:latin typeface="Monotype Corsiva" pitchFamily="66" charset="0"/>
              </a:rPr>
              <a:t>.</a:t>
            </a:r>
          </a:p>
          <a:p>
            <a:pPr marL="285750" lvl="0" indent="-285750">
              <a:buFont typeface="Wingdings" pitchFamily="2" charset="2"/>
              <a:buChar char="q"/>
            </a:pPr>
            <a:endParaRPr lang="en-IN" sz="1400" dirty="0">
              <a:latin typeface="Monotype Corsiva" pitchFamily="66" charset="0"/>
            </a:endParaRPr>
          </a:p>
          <a:p>
            <a:pPr marL="285750" lvl="0" indent="-285750">
              <a:buFont typeface="Wingdings" pitchFamily="2" charset="2"/>
              <a:buChar char="q"/>
            </a:pPr>
            <a:r>
              <a:rPr lang="en-US" sz="1400" dirty="0">
                <a:latin typeface="Monotype Corsiva" pitchFamily="66" charset="0"/>
              </a:rPr>
              <a:t>There has been a remarkable increase in the cases of </a:t>
            </a:r>
            <a:r>
              <a:rPr lang="en-US" sz="1400" dirty="0" err="1">
                <a:latin typeface="Monotype Corsiva" pitchFamily="66" charset="0"/>
              </a:rPr>
              <a:t>cyberbullying</a:t>
            </a:r>
            <a:r>
              <a:rPr lang="en-US" sz="1400" dirty="0">
                <a:latin typeface="Monotype Corsiva" pitchFamily="66" charset="0"/>
              </a:rPr>
              <a:t> and trolls on various social media platforms. Many celebrities and influences are facing backlashes from people and have to come across hateful and offensive comments. This can take a toll on anyone and affect them mentally leading to depression, mental illness, self-hatred and suicidal thoughts</a:t>
            </a:r>
            <a:r>
              <a:rPr lang="en-US" sz="1400" dirty="0" smtClean="0">
                <a:latin typeface="Monotype Corsiva" pitchFamily="66" charset="0"/>
              </a:rPr>
              <a:t>.</a:t>
            </a:r>
          </a:p>
          <a:p>
            <a:pPr marL="285750" lvl="0" indent="-285750">
              <a:buFont typeface="Wingdings" pitchFamily="2" charset="2"/>
              <a:buChar char="q"/>
            </a:pPr>
            <a:endParaRPr lang="en-IN" sz="1400" dirty="0">
              <a:latin typeface="Monotype Corsiva" pitchFamily="66" charset="0"/>
            </a:endParaRPr>
          </a:p>
          <a:p>
            <a:pPr marL="285750" lvl="0" indent="-285750">
              <a:buFont typeface="Wingdings" pitchFamily="2" charset="2"/>
              <a:buChar char="q"/>
            </a:pPr>
            <a:r>
              <a:rPr lang="en-US" sz="1400" dirty="0">
                <a:latin typeface="Monotype Corsiva" pitchFamily="66" charset="0"/>
              </a:rPr>
              <a:t>Internet comments are bastions of hatred and vitriol. While online anonymity has provided a new outlet for aggression and hate speech, machine learning can be used to fight it</a:t>
            </a:r>
            <a:r>
              <a:rPr lang="en-US" sz="1400" dirty="0" smtClean="0">
                <a:latin typeface="Monotype Corsiva" pitchFamily="66" charset="0"/>
              </a:rPr>
              <a:t>.</a:t>
            </a:r>
          </a:p>
          <a:p>
            <a:pPr marL="285750" lvl="0" indent="-285750">
              <a:buFont typeface="Wingdings" pitchFamily="2" charset="2"/>
              <a:buChar char="q"/>
            </a:pPr>
            <a:endParaRPr lang="en-IN" sz="1400" dirty="0">
              <a:latin typeface="Monotype Corsiva" pitchFamily="66" charset="0"/>
            </a:endParaRPr>
          </a:p>
          <a:p>
            <a:pPr marL="285750" lvl="0" indent="-285750">
              <a:buFont typeface="Wingdings" pitchFamily="2" charset="2"/>
              <a:buChar char="q"/>
            </a:pPr>
            <a:r>
              <a:rPr lang="en-US" sz="1400" dirty="0">
                <a:latin typeface="Monotype Corsiva" pitchFamily="66" charset="0"/>
              </a:rPr>
              <a:t> The problem we sought to solve was the tagging of internet comments that are aggressive towards other users. This means that insults to third parties such as celebrities will be tagged as </a:t>
            </a:r>
            <a:r>
              <a:rPr lang="en-US" sz="1400" dirty="0" err="1">
                <a:latin typeface="Monotype Corsiva" pitchFamily="66" charset="0"/>
              </a:rPr>
              <a:t>unoffensive</a:t>
            </a:r>
            <a:r>
              <a:rPr lang="en-US" sz="1400" dirty="0">
                <a:latin typeface="Monotype Corsiva" pitchFamily="66" charset="0"/>
              </a:rPr>
              <a:t>, but “u are an idiot” is clearly offensive. </a:t>
            </a:r>
            <a:endParaRPr lang="en-US" sz="1400" dirty="0" smtClean="0">
              <a:latin typeface="Monotype Corsiva" pitchFamily="66" charset="0"/>
            </a:endParaRPr>
          </a:p>
          <a:p>
            <a:pPr marL="285750" lvl="0" indent="-285750">
              <a:buFont typeface="Wingdings" pitchFamily="2" charset="2"/>
              <a:buChar char="q"/>
            </a:pPr>
            <a:endParaRPr lang="en-IN" sz="1400" dirty="0">
              <a:latin typeface="Monotype Corsiva" pitchFamily="66" charset="0"/>
            </a:endParaRPr>
          </a:p>
          <a:p>
            <a:pPr marL="285750" lvl="0" indent="-285750">
              <a:buFont typeface="Wingdings" pitchFamily="2" charset="2"/>
              <a:buChar char="q"/>
            </a:pPr>
            <a:r>
              <a:rPr lang="en-US" sz="1400" dirty="0">
                <a:latin typeface="Monotype Corsiva" pitchFamily="66" charset="0"/>
              </a:rPr>
              <a:t>Our goal is to build a prototype of online hate and abuse comment classifier which can used to classify hate and offensive comments so that it can be controlled and restricted from spreading hatred and </a:t>
            </a:r>
            <a:r>
              <a:rPr lang="en-US" sz="1400" dirty="0" err="1">
                <a:latin typeface="Monotype Corsiva" pitchFamily="66" charset="0"/>
              </a:rPr>
              <a:t>cyberbullying</a:t>
            </a:r>
            <a:r>
              <a:rPr lang="en-US" sz="1400" dirty="0">
                <a:latin typeface="Monotype Corsiva" pitchFamily="66" charset="0"/>
              </a:rPr>
              <a:t>.</a:t>
            </a:r>
            <a:endParaRPr lang="en-IN" sz="1400" dirty="0">
              <a:latin typeface="Monotype Corsiva" pitchFamily="66" charset="0"/>
            </a:endParaRPr>
          </a:p>
          <a:p>
            <a:endParaRPr lang="en-IN" sz="1400" dirty="0">
              <a:latin typeface="Monotype Corsiva" pitchFamily="66" charset="0"/>
            </a:endParaRPr>
          </a:p>
        </p:txBody>
      </p:sp>
    </p:spTree>
    <p:extLst>
      <p:ext uri="{BB962C8B-B14F-4D97-AF65-F5344CB8AC3E}">
        <p14:creationId xmlns:p14="http://schemas.microsoft.com/office/powerpoint/2010/main" val="637235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4536" y="620688"/>
            <a:ext cx="8694944" cy="707886"/>
          </a:xfrm>
          <a:prstGeom prst="rect">
            <a:avLst/>
          </a:prstGeom>
          <a:noFill/>
        </p:spPr>
        <p:txBody>
          <a:bodyPr wrap="none" lIns="91440" tIns="45720" rIns="91440" bIns="45720">
            <a:spAutoFit/>
          </a:bodyPr>
          <a:lstStyle/>
          <a:p>
            <a:pPr algn="ctr"/>
            <a:r>
              <a:rPr lang="en-US" sz="40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Data Source and their Description</a:t>
            </a:r>
            <a:endParaRPr lang="en-US" sz="40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Rectangle 2"/>
          <p:cNvSpPr/>
          <p:nvPr/>
        </p:nvSpPr>
        <p:spPr>
          <a:xfrm>
            <a:off x="274040" y="1484784"/>
            <a:ext cx="8595936" cy="4524315"/>
          </a:xfrm>
          <a:prstGeom prst="rect">
            <a:avLst/>
          </a:prstGeom>
        </p:spPr>
        <p:txBody>
          <a:bodyPr wrap="square">
            <a:spAutoFit/>
          </a:bodyPr>
          <a:lstStyle/>
          <a:p>
            <a:r>
              <a:rPr lang="en-GB" i="1" dirty="0" smtClean="0">
                <a:latin typeface="Calibri" pitchFamily="34" charset="0"/>
                <a:cs typeface="Calibri" pitchFamily="34" charset="0"/>
              </a:rPr>
              <a:t>The data was provided by </a:t>
            </a:r>
            <a:r>
              <a:rPr lang="en-GB" i="1" dirty="0" err="1" smtClean="0">
                <a:latin typeface="Calibri" pitchFamily="34" charset="0"/>
                <a:cs typeface="Calibri" pitchFamily="34" charset="0"/>
              </a:rPr>
              <a:t>FlipRobo</a:t>
            </a:r>
            <a:r>
              <a:rPr lang="en-GB" i="1" dirty="0" smtClean="0">
                <a:latin typeface="Calibri" pitchFamily="34" charset="0"/>
                <a:cs typeface="Calibri" pitchFamily="34" charset="0"/>
              </a:rPr>
              <a:t> in CSV format. After loading the training dataset into </a:t>
            </a:r>
            <a:r>
              <a:rPr lang="en-GB" i="1" dirty="0" err="1" smtClean="0">
                <a:latin typeface="Calibri" pitchFamily="34" charset="0"/>
                <a:cs typeface="Calibri" pitchFamily="34" charset="0"/>
              </a:rPr>
              <a:t>Jupyter</a:t>
            </a:r>
            <a:r>
              <a:rPr lang="en-GB" i="1" dirty="0" smtClean="0">
                <a:latin typeface="Calibri" pitchFamily="34" charset="0"/>
                <a:cs typeface="Calibri" pitchFamily="34" charset="0"/>
              </a:rPr>
              <a:t> Notebook using Pandas and it can be seen that there are eight columns named as:</a:t>
            </a:r>
            <a:endParaRPr lang="en-IN" i="1" dirty="0" smtClean="0">
              <a:latin typeface="Calibri" pitchFamily="34" charset="0"/>
              <a:cs typeface="Calibri" pitchFamily="34" charset="0"/>
            </a:endParaRPr>
          </a:p>
          <a:p>
            <a:r>
              <a:rPr lang="en-GB" b="1" i="1" dirty="0" smtClean="0">
                <a:latin typeface="Calibri" pitchFamily="34" charset="0"/>
                <a:cs typeface="Calibri" pitchFamily="34" charset="0"/>
              </a:rPr>
              <a:t>“</a:t>
            </a:r>
            <a:r>
              <a:rPr lang="en-GB" i="1" dirty="0" smtClean="0">
                <a:latin typeface="Calibri" pitchFamily="34" charset="0"/>
                <a:cs typeface="Calibri" pitchFamily="34" charset="0"/>
              </a:rPr>
              <a:t> id, </a:t>
            </a:r>
            <a:r>
              <a:rPr lang="en-GB" i="1" dirty="0" err="1" smtClean="0">
                <a:latin typeface="Calibri" pitchFamily="34" charset="0"/>
                <a:cs typeface="Calibri" pitchFamily="34" charset="0"/>
              </a:rPr>
              <a:t>comment_text</a:t>
            </a:r>
            <a:r>
              <a:rPr lang="en-GB" i="1" dirty="0" smtClean="0">
                <a:latin typeface="Calibri" pitchFamily="34" charset="0"/>
                <a:cs typeface="Calibri" pitchFamily="34" charset="0"/>
              </a:rPr>
              <a:t>, “malignant, </a:t>
            </a:r>
            <a:r>
              <a:rPr lang="en-GB" i="1" dirty="0" err="1" smtClean="0">
                <a:latin typeface="Calibri" pitchFamily="34" charset="0"/>
                <a:cs typeface="Calibri" pitchFamily="34" charset="0"/>
              </a:rPr>
              <a:t>highly_malignant</a:t>
            </a:r>
            <a:r>
              <a:rPr lang="en-GB" i="1" dirty="0" smtClean="0">
                <a:latin typeface="Calibri" pitchFamily="34" charset="0"/>
                <a:cs typeface="Calibri" pitchFamily="34" charset="0"/>
              </a:rPr>
              <a:t>, rude, threat, abuse, loathe</a:t>
            </a:r>
            <a:r>
              <a:rPr lang="en-GB" b="1" i="1" dirty="0" smtClean="0">
                <a:latin typeface="Calibri" pitchFamily="34" charset="0"/>
                <a:cs typeface="Calibri" pitchFamily="34" charset="0"/>
              </a:rPr>
              <a:t>”</a:t>
            </a:r>
            <a:r>
              <a:rPr lang="en-GB" b="1" dirty="0" smtClean="0"/>
              <a:t>.</a:t>
            </a:r>
            <a:endParaRPr lang="en-IN" dirty="0"/>
          </a:p>
          <a:p>
            <a:r>
              <a:rPr lang="en-GB" dirty="0"/>
              <a:t> </a:t>
            </a:r>
            <a:endParaRPr lang="en-IN" dirty="0"/>
          </a:p>
          <a:p>
            <a:r>
              <a:rPr lang="en-GB" dirty="0">
                <a:latin typeface="Calibri" pitchFamily="34" charset="0"/>
                <a:cs typeface="Calibri" pitchFamily="34" charset="0"/>
              </a:rPr>
              <a:t>There are 8 columns in the dataset provided:</a:t>
            </a:r>
            <a:endParaRPr lang="en-IN" dirty="0">
              <a:latin typeface="Calibri" pitchFamily="34" charset="0"/>
              <a:cs typeface="Calibri" pitchFamily="34" charset="0"/>
            </a:endParaRPr>
          </a:p>
          <a:p>
            <a:r>
              <a:rPr lang="en-GB" dirty="0">
                <a:latin typeface="Calibri" pitchFamily="34" charset="0"/>
                <a:cs typeface="Calibri" pitchFamily="34" charset="0"/>
              </a:rPr>
              <a:t>The description of each of the column is given below:</a:t>
            </a:r>
            <a:endParaRPr lang="en-IN" dirty="0">
              <a:latin typeface="Calibri" pitchFamily="34" charset="0"/>
              <a:cs typeface="Calibri" pitchFamily="34" charset="0"/>
            </a:endParaRPr>
          </a:p>
          <a:p>
            <a:pPr lvl="0"/>
            <a:r>
              <a:rPr lang="en-GB" b="1" dirty="0">
                <a:latin typeface="Calibri" pitchFamily="34" charset="0"/>
                <a:cs typeface="Calibri" pitchFamily="34" charset="0"/>
              </a:rPr>
              <a:t>Malignant: </a:t>
            </a:r>
            <a:r>
              <a:rPr lang="en-GB" i="1" dirty="0">
                <a:latin typeface="Calibri" pitchFamily="34" charset="0"/>
                <a:cs typeface="Calibri" pitchFamily="34" charset="0"/>
              </a:rPr>
              <a:t>It is the Label column, which includes values 0 and 1, denoting if the comment is malignant or not. </a:t>
            </a:r>
            <a:endParaRPr lang="en-IN" i="1" dirty="0">
              <a:latin typeface="Calibri" pitchFamily="34" charset="0"/>
              <a:cs typeface="Calibri" pitchFamily="34" charset="0"/>
            </a:endParaRPr>
          </a:p>
          <a:p>
            <a:pPr lvl="0"/>
            <a:r>
              <a:rPr lang="en-GB" b="1" dirty="0">
                <a:latin typeface="Calibri" pitchFamily="34" charset="0"/>
                <a:cs typeface="Calibri" pitchFamily="34" charset="0"/>
              </a:rPr>
              <a:t>Highly Malignant:</a:t>
            </a:r>
            <a:r>
              <a:rPr lang="en-GB" dirty="0">
                <a:latin typeface="Calibri" pitchFamily="34" charset="0"/>
                <a:cs typeface="Calibri" pitchFamily="34" charset="0"/>
              </a:rPr>
              <a:t> </a:t>
            </a:r>
            <a:r>
              <a:rPr lang="en-GB" i="1" dirty="0">
                <a:latin typeface="Calibri" pitchFamily="34" charset="0"/>
                <a:cs typeface="Calibri" pitchFamily="34" charset="0"/>
              </a:rPr>
              <a:t>It denotes comments that are highly malignant and hurtful. </a:t>
            </a:r>
            <a:endParaRPr lang="en-IN" i="1" dirty="0">
              <a:latin typeface="Calibri" pitchFamily="34" charset="0"/>
              <a:cs typeface="Calibri" pitchFamily="34" charset="0"/>
            </a:endParaRPr>
          </a:p>
          <a:p>
            <a:pPr lvl="0"/>
            <a:r>
              <a:rPr lang="en-GB" b="1" dirty="0">
                <a:latin typeface="Calibri" pitchFamily="34" charset="0"/>
                <a:cs typeface="Calibri" pitchFamily="34" charset="0"/>
              </a:rPr>
              <a:t>Rude: </a:t>
            </a:r>
            <a:r>
              <a:rPr lang="en-GB" i="1" dirty="0">
                <a:latin typeface="Calibri" pitchFamily="34" charset="0"/>
                <a:cs typeface="Calibri" pitchFamily="34" charset="0"/>
              </a:rPr>
              <a:t>It denotes comments that are very rude and offensive.</a:t>
            </a:r>
            <a:endParaRPr lang="en-IN" i="1" dirty="0">
              <a:latin typeface="Calibri" pitchFamily="34" charset="0"/>
              <a:cs typeface="Calibri" pitchFamily="34" charset="0"/>
            </a:endParaRPr>
          </a:p>
          <a:p>
            <a:pPr lvl="0"/>
            <a:r>
              <a:rPr lang="en-GB" b="1" dirty="0">
                <a:latin typeface="Calibri" pitchFamily="34" charset="0"/>
                <a:cs typeface="Calibri" pitchFamily="34" charset="0"/>
              </a:rPr>
              <a:t>Threat:</a:t>
            </a:r>
            <a:r>
              <a:rPr lang="en-GB" dirty="0">
                <a:latin typeface="Calibri" pitchFamily="34" charset="0"/>
                <a:cs typeface="Calibri" pitchFamily="34" charset="0"/>
              </a:rPr>
              <a:t> </a:t>
            </a:r>
            <a:r>
              <a:rPr lang="en-GB" i="1" dirty="0">
                <a:latin typeface="Calibri" pitchFamily="34" charset="0"/>
                <a:cs typeface="Calibri" pitchFamily="34" charset="0"/>
              </a:rPr>
              <a:t>It contains indication of the comments that are giving any threat to someone. 	</a:t>
            </a:r>
            <a:endParaRPr lang="en-IN" i="1" dirty="0">
              <a:latin typeface="Calibri" pitchFamily="34" charset="0"/>
              <a:cs typeface="Calibri" pitchFamily="34" charset="0"/>
            </a:endParaRPr>
          </a:p>
          <a:p>
            <a:pPr lvl="0"/>
            <a:r>
              <a:rPr lang="en-GB" b="1" dirty="0">
                <a:latin typeface="Calibri" pitchFamily="34" charset="0"/>
                <a:cs typeface="Calibri" pitchFamily="34" charset="0"/>
              </a:rPr>
              <a:t>Abuse:</a:t>
            </a:r>
            <a:r>
              <a:rPr lang="en-GB" dirty="0">
                <a:latin typeface="Calibri" pitchFamily="34" charset="0"/>
                <a:cs typeface="Calibri" pitchFamily="34" charset="0"/>
              </a:rPr>
              <a:t> </a:t>
            </a:r>
            <a:r>
              <a:rPr lang="en-GB" i="1" dirty="0">
                <a:latin typeface="Calibri" pitchFamily="34" charset="0"/>
                <a:cs typeface="Calibri" pitchFamily="34" charset="0"/>
              </a:rPr>
              <a:t>It is for comments that are abusive in nature</a:t>
            </a:r>
            <a:r>
              <a:rPr lang="en-GB" dirty="0">
                <a:latin typeface="Calibri" pitchFamily="34" charset="0"/>
                <a:cs typeface="Calibri" pitchFamily="34" charset="0"/>
              </a:rPr>
              <a:t>. </a:t>
            </a:r>
            <a:endParaRPr lang="en-IN" dirty="0">
              <a:latin typeface="Calibri" pitchFamily="34" charset="0"/>
              <a:cs typeface="Calibri" pitchFamily="34" charset="0"/>
            </a:endParaRPr>
          </a:p>
          <a:p>
            <a:pPr lvl="0"/>
            <a:r>
              <a:rPr lang="en-GB" b="1" dirty="0">
                <a:latin typeface="Calibri" pitchFamily="34" charset="0"/>
                <a:cs typeface="Calibri" pitchFamily="34" charset="0"/>
              </a:rPr>
              <a:t>Loathe:</a:t>
            </a:r>
            <a:r>
              <a:rPr lang="en-GB" dirty="0">
                <a:latin typeface="Calibri" pitchFamily="34" charset="0"/>
                <a:cs typeface="Calibri" pitchFamily="34" charset="0"/>
              </a:rPr>
              <a:t> </a:t>
            </a:r>
            <a:r>
              <a:rPr lang="en-GB" i="1" dirty="0">
                <a:latin typeface="Calibri" pitchFamily="34" charset="0"/>
                <a:cs typeface="Calibri" pitchFamily="34" charset="0"/>
              </a:rPr>
              <a:t>It describes the comments which are hateful and loathing in nature.  </a:t>
            </a:r>
            <a:endParaRPr lang="en-IN" i="1" dirty="0">
              <a:latin typeface="Calibri" pitchFamily="34" charset="0"/>
              <a:cs typeface="Calibri" pitchFamily="34" charset="0"/>
            </a:endParaRPr>
          </a:p>
          <a:p>
            <a:pPr lvl="0"/>
            <a:r>
              <a:rPr lang="en-GB" b="1" dirty="0">
                <a:latin typeface="Calibri" pitchFamily="34" charset="0"/>
                <a:cs typeface="Calibri" pitchFamily="34" charset="0"/>
              </a:rPr>
              <a:t>ID</a:t>
            </a:r>
            <a:r>
              <a:rPr lang="en-GB" b="1" i="1" dirty="0">
                <a:latin typeface="Calibri" pitchFamily="34" charset="0"/>
                <a:cs typeface="Calibri" pitchFamily="34" charset="0"/>
              </a:rPr>
              <a:t>: </a:t>
            </a:r>
            <a:r>
              <a:rPr lang="en-GB" i="1" dirty="0">
                <a:latin typeface="Calibri" pitchFamily="34" charset="0"/>
                <a:cs typeface="Calibri" pitchFamily="34" charset="0"/>
              </a:rPr>
              <a:t>It includes unique Ids associated with each comment text given. </a:t>
            </a:r>
            <a:r>
              <a:rPr lang="en-GB" b="1" i="1" dirty="0">
                <a:latin typeface="Calibri" pitchFamily="34" charset="0"/>
                <a:cs typeface="Calibri" pitchFamily="34" charset="0"/>
              </a:rPr>
              <a:t> </a:t>
            </a:r>
            <a:r>
              <a:rPr lang="en-GB" i="1" dirty="0">
                <a:latin typeface="Calibri" pitchFamily="34" charset="0"/>
                <a:cs typeface="Calibri" pitchFamily="34" charset="0"/>
              </a:rPr>
              <a:t> </a:t>
            </a:r>
            <a:endParaRPr lang="en-IN" i="1" dirty="0">
              <a:latin typeface="Calibri" pitchFamily="34" charset="0"/>
              <a:cs typeface="Calibri" pitchFamily="34" charset="0"/>
            </a:endParaRPr>
          </a:p>
          <a:p>
            <a:pPr lvl="0"/>
            <a:r>
              <a:rPr lang="en-GB" b="1" dirty="0">
                <a:latin typeface="Calibri" pitchFamily="34" charset="0"/>
                <a:cs typeface="Calibri" pitchFamily="34" charset="0"/>
              </a:rPr>
              <a:t>Comment text: </a:t>
            </a:r>
            <a:r>
              <a:rPr lang="en-GB" i="1" dirty="0">
                <a:latin typeface="Calibri" pitchFamily="34" charset="0"/>
                <a:cs typeface="Calibri" pitchFamily="34" charset="0"/>
              </a:rPr>
              <a:t>This column contains the comments extracted from various social media platforms. </a:t>
            </a:r>
            <a:endParaRPr lang="en-IN" i="1" dirty="0">
              <a:latin typeface="Calibri" pitchFamily="34" charset="0"/>
              <a:cs typeface="Calibri" pitchFamily="34" charset="0"/>
            </a:endParaRPr>
          </a:p>
        </p:txBody>
      </p:sp>
    </p:spTree>
    <p:extLst>
      <p:ext uri="{BB962C8B-B14F-4D97-AF65-F5344CB8AC3E}">
        <p14:creationId xmlns:p14="http://schemas.microsoft.com/office/powerpoint/2010/main" val="1905677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4855" y="489446"/>
            <a:ext cx="4877425"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Data Analysis</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484784"/>
            <a:ext cx="3376613"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3212976"/>
            <a:ext cx="4457700" cy="89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3573" y="4283380"/>
            <a:ext cx="2598737"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391" y="5220764"/>
            <a:ext cx="2644561" cy="1139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4094786"/>
            <a:ext cx="2712591" cy="1022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30548" y="5429268"/>
            <a:ext cx="2729043" cy="1096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ight Arrow 2"/>
          <p:cNvSpPr/>
          <p:nvPr/>
        </p:nvSpPr>
        <p:spPr>
          <a:xfrm>
            <a:off x="3988173" y="1988840"/>
            <a:ext cx="1231899"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own Arrow 3"/>
          <p:cNvSpPr/>
          <p:nvPr/>
        </p:nvSpPr>
        <p:spPr>
          <a:xfrm>
            <a:off x="5364088" y="2315046"/>
            <a:ext cx="629485" cy="7539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 name="Straight Arrow Connector 6"/>
          <p:cNvCxnSpPr/>
          <p:nvPr/>
        </p:nvCxnSpPr>
        <p:spPr>
          <a:xfrm flipH="1">
            <a:off x="2817671" y="3501008"/>
            <a:ext cx="1322281" cy="504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779912" y="4111501"/>
            <a:ext cx="504056" cy="1005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48064" y="4221088"/>
            <a:ext cx="845509"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604122" y="4111501"/>
            <a:ext cx="327918" cy="12164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48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6632"/>
            <a:ext cx="8371550"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040" y="3645024"/>
            <a:ext cx="7559675"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2011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1760" y="476672"/>
            <a:ext cx="4669035" cy="923330"/>
          </a:xfrm>
          <a:prstGeom prst="rect">
            <a:avLst/>
          </a:prstGeom>
          <a:noFill/>
        </p:spPr>
        <p:txBody>
          <a:bodyPr wrap="none" lIns="91440" tIns="45720" rIns="91440" bIns="45720">
            <a:spAutoFit/>
          </a:bodyPr>
          <a:lstStyle/>
          <a:p>
            <a:pPr algn="ctr"/>
            <a:r>
              <a:rPr lang="en-US" sz="54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Visualization</a:t>
            </a:r>
            <a:endParaRPr lang="en-US" sz="54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69683"/>
            <a:ext cx="4746277" cy="3608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6976" y="3205424"/>
            <a:ext cx="4907024" cy="36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4428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04048" cy="4747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2636137"/>
            <a:ext cx="4716015" cy="422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61453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788</TotalTime>
  <Words>538</Words>
  <Application>Microsoft Office PowerPoint</Application>
  <PresentationFormat>On-screen Show (4:3)</PresentationFormat>
  <Paragraphs>69</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Foundry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13</cp:revision>
  <dcterms:created xsi:type="dcterms:W3CDTF">2022-05-19T17:52:21Z</dcterms:created>
  <dcterms:modified xsi:type="dcterms:W3CDTF">2022-05-20T07:00:28Z</dcterms:modified>
</cp:coreProperties>
</file>